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</p:sldIdLst>
  <p:sldSz cx="9144000" cy="6858000" type="screen4x3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jeannin2\AppData\Local\Temp\ORIANE-Stats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Feuil3!$C$2</c:f>
              <c:strCache>
                <c:ptCount val="1"/>
                <c:pt idx="0">
                  <c:v>% de voeux exprimés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1.1469534050179213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8.6021505376344121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4.9751243781094526E-3"/>
                  <c:y val="5.734767025089609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0"/>
                  <c:y val="5.7347670250896092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-1.6583747927031514E-3"/>
                  <c:y val="8.6021505376344121E-3"/>
                </c:manualLayout>
              </c:layout>
              <c:dLblPos val="outEnd"/>
              <c:showVal val="1"/>
            </c:dLbl>
            <c:dLbl>
              <c:idx val="16"/>
              <c:layout>
                <c:manualLayout>
                  <c:x val="1.2161274658407171E-16"/>
                  <c:y val="1.146953405017921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600">
                    <a:latin typeface="Arial" pitchFamily="34" charset="0"/>
                    <a:cs typeface="Arial" pitchFamily="34" charset="0"/>
                  </a:defRPr>
                </a:pPr>
                <a:endParaRPr lang="fr-FR"/>
              </a:p>
            </c:txPr>
            <c:dLblPos val="outEnd"/>
            <c:showVal val="1"/>
          </c:dLbls>
          <c:cat>
            <c:strRef>
              <c:f>Feuil3!$A$3:$A$20</c:f>
              <c:strCache>
                <c:ptCount val="18"/>
                <c:pt idx="0">
                  <c:v>ARDECHE MERIDIONALE</c:v>
                </c:pt>
                <c:pt idx="1">
                  <c:v>DROME ARDECHE NORD</c:v>
                </c:pt>
                <c:pt idx="2">
                  <c:v>DROME ARDECHE PROVENCALES</c:v>
                </c:pt>
                <c:pt idx="3">
                  <c:v>ROMANS BOURG DE PEAGE</c:v>
                </c:pt>
                <c:pt idx="4">
                  <c:v>VALENTINOIS</c:v>
                </c:pt>
                <c:pt idx="5">
                  <c:v>AGGLO GRENOBLE</c:v>
                </c:pt>
                <c:pt idx="6">
                  <c:v>ALPES ISERE</c:v>
                </c:pt>
                <c:pt idx="7">
                  <c:v>CENTRE ISERE</c:v>
                </c:pt>
                <c:pt idx="8">
                  <c:v>GRESIVAUDAN</c:v>
                </c:pt>
                <c:pt idx="9">
                  <c:v>ISERE RHODANIENNE</c:v>
                </c:pt>
                <c:pt idx="10">
                  <c:v>NORD ISERE</c:v>
                </c:pt>
                <c:pt idx="11">
                  <c:v>ALBERTVILLE</c:v>
                </c:pt>
                <c:pt idx="12">
                  <c:v>CHAMBERY</c:v>
                </c:pt>
                <c:pt idx="13">
                  <c:v>MAURIENNE</c:v>
                </c:pt>
                <c:pt idx="14">
                  <c:v>ANNECY</c:v>
                </c:pt>
                <c:pt idx="15">
                  <c:v>ANNEMASSE</c:v>
                </c:pt>
                <c:pt idx="16">
                  <c:v>CLUSES</c:v>
                </c:pt>
                <c:pt idx="17">
                  <c:v>THONON</c:v>
                </c:pt>
              </c:strCache>
            </c:strRef>
          </c:cat>
          <c:val>
            <c:numRef>
              <c:f>Feuil3!$C$3:$C$20</c:f>
              <c:numCache>
                <c:formatCode>0%</c:formatCode>
                <c:ptCount val="18"/>
                <c:pt idx="0">
                  <c:v>1.8385291766586733E-2</c:v>
                </c:pt>
                <c:pt idx="1">
                  <c:v>3.6770583533173466E-2</c:v>
                </c:pt>
                <c:pt idx="2">
                  <c:v>3.5171862509992012E-2</c:v>
                </c:pt>
                <c:pt idx="3">
                  <c:v>1.8385291766586733E-2</c:v>
                </c:pt>
                <c:pt idx="4">
                  <c:v>7.1143085531574737E-2</c:v>
                </c:pt>
                <c:pt idx="5">
                  <c:v>0.35411670663469236</c:v>
                </c:pt>
                <c:pt idx="6">
                  <c:v>1.918465227817746E-2</c:v>
                </c:pt>
                <c:pt idx="7">
                  <c:v>6.3948840927258194E-2</c:v>
                </c:pt>
                <c:pt idx="8">
                  <c:v>1.4388489208633099E-2</c:v>
                </c:pt>
                <c:pt idx="9">
                  <c:v>3.2773780975219838E-2</c:v>
                </c:pt>
                <c:pt idx="10">
                  <c:v>4.6362909672262191E-2</c:v>
                </c:pt>
                <c:pt idx="11">
                  <c:v>1.6786570743405282E-2</c:v>
                </c:pt>
                <c:pt idx="12">
                  <c:v>0.13269384492406075</c:v>
                </c:pt>
                <c:pt idx="13">
                  <c:v>7.194244604316548E-3</c:v>
                </c:pt>
                <c:pt idx="14">
                  <c:v>6.3149480415667467E-2</c:v>
                </c:pt>
                <c:pt idx="15">
                  <c:v>6.3948840927258192E-3</c:v>
                </c:pt>
                <c:pt idx="16">
                  <c:v>3.6770583533173466E-2</c:v>
                </c:pt>
                <c:pt idx="17">
                  <c:v>2.6378896882494011E-2</c:v>
                </c:pt>
              </c:numCache>
            </c:numRef>
          </c:val>
        </c:ser>
        <c:ser>
          <c:idx val="1"/>
          <c:order val="1"/>
          <c:tx>
            <c:strRef>
              <c:f>Feuil3!$E$2</c:f>
              <c:strCache>
                <c:ptCount val="1"/>
                <c:pt idx="0">
                  <c:v>% de supports implantés</c:v>
                </c:pt>
              </c:strCache>
            </c:strRef>
          </c:tx>
          <c:dLbls>
            <c:dLbl>
              <c:idx val="5"/>
              <c:layout>
                <c:manualLayout>
                  <c:x val="1.6583747927031514E-3"/>
                  <c:y val="8.6021505376344121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1.1469534050179213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6582442120108122E-3"/>
                  <c:y val="8.6021505376344121E-3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0"/>
                  <c:y val="8.602150537634412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600">
                    <a:latin typeface="Arial" pitchFamily="34" charset="0"/>
                    <a:cs typeface="Arial" pitchFamily="34" charset="0"/>
                  </a:defRPr>
                </a:pPr>
                <a:endParaRPr lang="fr-FR"/>
              </a:p>
            </c:txPr>
            <c:dLblPos val="outEnd"/>
            <c:showVal val="1"/>
          </c:dLbls>
          <c:cat>
            <c:strRef>
              <c:f>Feuil3!$A$3:$A$20</c:f>
              <c:strCache>
                <c:ptCount val="18"/>
                <c:pt idx="0">
                  <c:v>ARDECHE MERIDIONALE</c:v>
                </c:pt>
                <c:pt idx="1">
                  <c:v>DROME ARDECHE NORD</c:v>
                </c:pt>
                <c:pt idx="2">
                  <c:v>DROME ARDECHE PROVENCALES</c:v>
                </c:pt>
                <c:pt idx="3">
                  <c:v>ROMANS BOURG DE PEAGE</c:v>
                </c:pt>
                <c:pt idx="4">
                  <c:v>VALENTINOIS</c:v>
                </c:pt>
                <c:pt idx="5">
                  <c:v>AGGLO GRENOBLE</c:v>
                </c:pt>
                <c:pt idx="6">
                  <c:v>ALPES ISERE</c:v>
                </c:pt>
                <c:pt idx="7">
                  <c:v>CENTRE ISERE</c:v>
                </c:pt>
                <c:pt idx="8">
                  <c:v>GRESIVAUDAN</c:v>
                </c:pt>
                <c:pt idx="9">
                  <c:v>ISERE RHODANIENNE</c:v>
                </c:pt>
                <c:pt idx="10">
                  <c:v>NORD ISERE</c:v>
                </c:pt>
                <c:pt idx="11">
                  <c:v>ALBERTVILLE</c:v>
                </c:pt>
                <c:pt idx="12">
                  <c:v>CHAMBERY</c:v>
                </c:pt>
                <c:pt idx="13">
                  <c:v>MAURIENNE</c:v>
                </c:pt>
                <c:pt idx="14">
                  <c:v>ANNECY</c:v>
                </c:pt>
                <c:pt idx="15">
                  <c:v>ANNEMASSE</c:v>
                </c:pt>
                <c:pt idx="16">
                  <c:v>CLUSES</c:v>
                </c:pt>
                <c:pt idx="17">
                  <c:v>THONON</c:v>
                </c:pt>
              </c:strCache>
            </c:strRef>
          </c:cat>
          <c:val>
            <c:numRef>
              <c:f>Feuil3!$E$3:$E$20</c:f>
              <c:numCache>
                <c:formatCode>0%</c:formatCode>
                <c:ptCount val="18"/>
                <c:pt idx="0">
                  <c:v>0</c:v>
                </c:pt>
                <c:pt idx="1">
                  <c:v>3.3670033670033682E-3</c:v>
                </c:pt>
                <c:pt idx="2">
                  <c:v>0</c:v>
                </c:pt>
                <c:pt idx="3">
                  <c:v>1.0101010101010104E-2</c:v>
                </c:pt>
                <c:pt idx="4">
                  <c:v>6.7340067340067354E-3</c:v>
                </c:pt>
                <c:pt idx="5">
                  <c:v>0.37373737373737381</c:v>
                </c:pt>
                <c:pt idx="6">
                  <c:v>8.4175084175084222E-2</c:v>
                </c:pt>
                <c:pt idx="7">
                  <c:v>0.13131313131313135</c:v>
                </c:pt>
                <c:pt idx="8">
                  <c:v>0.18518518518518523</c:v>
                </c:pt>
                <c:pt idx="9">
                  <c:v>3.3670033670033682E-3</c:v>
                </c:pt>
                <c:pt idx="10">
                  <c:v>1.6835016835016838E-2</c:v>
                </c:pt>
                <c:pt idx="11">
                  <c:v>3.3670033670033682E-3</c:v>
                </c:pt>
                <c:pt idx="12">
                  <c:v>0.18181818181818188</c:v>
                </c:pt>
                <c:pt idx="13">
                  <c:v>0</c:v>
                </c:pt>
                <c:pt idx="14">
                  <c:v>2.0202020202020207E-2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/>
        <c:axId val="40424192"/>
        <c:axId val="40425728"/>
      </c:barChart>
      <c:catAx>
        <c:axId val="404241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600"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40425728"/>
        <c:crosses val="autoZero"/>
        <c:auto val="1"/>
        <c:lblAlgn val="ctr"/>
        <c:lblOffset val="100"/>
      </c:catAx>
      <c:valAx>
        <c:axId val="40425728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fr-FR"/>
          </a:p>
        </c:txPr>
        <c:crossAx val="404241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800">
              <a:latin typeface="Arial" pitchFamily="34" charset="0"/>
              <a:cs typeface="Arial" pitchFamily="34" charset="0"/>
            </a:defRPr>
          </a:pPr>
          <a:endParaRPr lang="fr-FR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AF936-18E5-44B9-8653-03DE9D10035F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BA52-027E-4490-AD0A-B2387DB4D88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0544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3BA52-027E-4490-AD0A-B2387DB4D880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557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047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210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530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872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356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168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893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654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5711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388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0897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0E38-0D68-46E9-9F71-6346E075CB3C}" type="datetimeFigureOut">
              <a:rPr lang="fr-FR" smtClean="0"/>
              <a:pPr/>
              <a:t>27/06/2013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17ACE-A3C7-4C23-8F38-3E0B6D92C58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9328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hyperlink" Target="calendrier%20pr&#233;paration%20R2013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Statistiques%20CTEN%20A.xls" TargetMode="External"/><Relationship Id="rId2" Type="http://schemas.openxmlformats.org/officeDocument/2006/relationships/hyperlink" Target="CA%20CTEN%20A%20R13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arte_support_contractuel_etudiant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arte_stagiaires.pdf" TargetMode="External"/><Relationship Id="rId2" Type="http://schemas.openxmlformats.org/officeDocument/2006/relationships/hyperlink" Target="CA%20FSTG%20R13%20%20.xl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Préparation de la rentrée 2013 dans le 2</a:t>
            </a:r>
            <a:r>
              <a:rPr lang="fr-FR" baseline="30000" dirty="0" smtClean="0">
                <a:solidFill>
                  <a:schemeClr val="accent5">
                    <a:lumMod val="50000"/>
                  </a:schemeClr>
                </a:solidFill>
              </a:rPr>
              <a:t>nd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degré</a:t>
            </a: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marL="514350" indent="-514350" algn="l">
              <a:buAutoNum type="arabicPeriod"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Calendrier des opérations de gestion</a:t>
            </a:r>
          </a:p>
          <a:p>
            <a:pPr marL="514350" indent="-514350" algn="l">
              <a:buAutoNum type="arabicPeriod"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Les contractuels admissibles</a:t>
            </a:r>
          </a:p>
          <a:p>
            <a:pPr marL="514350" indent="-514350" algn="l">
              <a:buAutoNum type="arabicPeriod"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Les stagiaires</a:t>
            </a:r>
          </a:p>
          <a:p>
            <a:pPr marL="514350" indent="-514350" algn="l">
              <a:buAutoNum type="arabicPeriod"/>
            </a:pP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Rappel des points d’alerte dans le calendrier et divers points techniques</a:t>
            </a: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94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1. Calendrier des opérations de gestion</a:t>
            </a: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2771366"/>
              </p:ext>
            </p:extLst>
          </p:nvPr>
        </p:nvGraphicFramePr>
        <p:xfrm>
          <a:off x="0" y="1700808"/>
          <a:ext cx="9143999" cy="3816424"/>
        </p:xfrm>
        <a:graphic>
          <a:graphicData uri="http://schemas.openxmlformats.org/presentationml/2006/ole">
            <p:oleObj spid="_x0000_s1101" name="Feuille de calcul" r:id="rId3" imgW="31994555" imgH="9296297" progId="Excel.Sheet.8">
              <p:embed/>
            </p:oleObj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27584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4" action="ppaction://hlinkfile"/>
              </a:rPr>
              <a:t>calendrier préparation R2013.xls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964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. les contractuels admissibles 2013-2</a:t>
            </a: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r>
              <a:rPr lang="fr-FR" dirty="0" smtClean="0"/>
              <a:t>La mesure budgétaire de +171 ETP comprend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119 ETP pour le recrutement de contractuels admissibles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101 ETP </a:t>
            </a:r>
            <a:r>
              <a:rPr lang="fr-FR" dirty="0" smtClean="0"/>
              <a:t>sont aujourd’hui implantés dans 119 établissements avec un maximum de 9 contractuels – 97 EPLE ont aujourd’hui entre 1 et 3 supports</a:t>
            </a:r>
          </a:p>
          <a:p>
            <a:pPr marL="457200" lvl="1" indent="0">
              <a:buNone/>
            </a:pPr>
            <a:endParaRPr lang="fr-FR" dirty="0">
              <a:hlinkClick r:id="rId2" action="ppaction://hlinkfile"/>
            </a:endParaRPr>
          </a:p>
          <a:p>
            <a:pPr marL="457200" lvl="1" indent="0">
              <a:buNone/>
            </a:pPr>
            <a:r>
              <a:rPr lang="fr-FR" dirty="0" smtClean="0">
                <a:hlinkClick r:id="rId2" action="ppaction://hlinkfile"/>
              </a:rPr>
              <a:t>CA CTEN A R13.xls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>
                <a:hlinkClick r:id="rId3" action="ppaction://hlinkfile"/>
              </a:rPr>
              <a:t>Statistiques CTEN A.xls</a:t>
            </a: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implantations fortement concentrées géographiquement autour des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pôles universitaires</a:t>
            </a:r>
          </a:p>
          <a:p>
            <a:pPr marL="0" indent="0">
              <a:buNone/>
            </a:pPr>
            <a:endParaRPr lang="fr-F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dirty="0" smtClean="0">
                <a:hlinkClick r:id="rId4" action="ppaction://hlinkfile"/>
              </a:rPr>
              <a:t>carte_support_contractuel_etudiant.pdf</a:t>
            </a: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2325 inscrits dont 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1379 </a:t>
            </a:r>
            <a:r>
              <a:rPr lang="fr-FR" dirty="0" smtClean="0"/>
              <a:t>inscrits au 2013-2 uniquement:</a:t>
            </a:r>
          </a:p>
          <a:p>
            <a:pPr marL="0" indent="0">
              <a:buNone/>
            </a:pPr>
            <a:r>
              <a:rPr lang="fr-FR" dirty="0" smtClean="0"/>
              <a:t>			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624</a:t>
            </a:r>
            <a:r>
              <a:rPr lang="fr-FR" dirty="0" smtClean="0"/>
              <a:t> titulaires M1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	</a:t>
            </a:r>
            <a:r>
              <a:rPr lang="fr-F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755</a:t>
            </a:r>
            <a:r>
              <a:rPr lang="fr-FR" dirty="0" smtClean="0"/>
              <a:t> titulaires M2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Recueil des vœux avec l’application académique ORIANE: des vœux assez proches des implantations prévues actuellement pour les 1300 candidats qui se sont connectés.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9837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624" y="33265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bg2">
                    <a:lumMod val="25000"/>
                  </a:schemeClr>
                </a:solidFill>
              </a:rPr>
              <a:t>Oriané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: vœu 1 des contractuels admissibles au regard des supports implantés</a:t>
            </a: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829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3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. Les stagiaires 2013-1</a:t>
            </a: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Une capacité d’accueil de 448 stagiaires, </a:t>
            </a:r>
            <a:r>
              <a:rPr lang="fr-FR" dirty="0" err="1" smtClean="0"/>
              <a:t>y.c</a:t>
            </a:r>
            <a:r>
              <a:rPr lang="fr-FR" dirty="0" smtClean="0"/>
              <a:t>. éducation et documentation.</a:t>
            </a:r>
          </a:p>
          <a:p>
            <a:pPr marL="0" indent="0">
              <a:buNone/>
            </a:pPr>
            <a:r>
              <a:rPr lang="fr-FR" dirty="0" smtClean="0"/>
              <a:t>  </a:t>
            </a:r>
          </a:p>
          <a:p>
            <a:pPr marL="0" indent="0">
              <a:buNone/>
            </a:pPr>
            <a:r>
              <a:rPr lang="fr-FR" dirty="0" smtClean="0"/>
              <a:t>444 supports implantés dans 215 EPLE ( 11 d’entre eux avec 5 stagiaires et plus – maximum 7 stagiaires dans 3 EPLE)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hlinkClick r:id="rId2" action="ppaction://hlinkfile"/>
              </a:rPr>
              <a:t>CA FSTG R13  .</a:t>
            </a:r>
            <a:r>
              <a:rPr lang="fr-FR" dirty="0" err="1" smtClean="0">
                <a:hlinkClick r:id="rId2" action="ppaction://hlinkfile"/>
              </a:rPr>
              <a:t>xls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hlinkClick r:id="rId3" action="ppaction://hlinkfile"/>
              </a:rPr>
              <a:t>carte_stagiaires.pdf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Modalités d’accueil et de formation identiques à celles de 2012/2013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961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</a:rPr>
              <a:t>4. Rappel </a:t>
            </a:r>
            <a:r>
              <a:rPr lang="fr-FR" sz="3200" dirty="0">
                <a:solidFill>
                  <a:schemeClr val="bg2">
                    <a:lumMod val="75000"/>
                  </a:schemeClr>
                </a:solidFill>
              </a:rPr>
              <a:t>des points d’alerte dans le calendrier et divers points </a:t>
            </a:r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</a:rPr>
              <a:t>techniques (1)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 noChangeAspect="1"/>
          </p:cNvSpPr>
          <p:nvPr>
            <p:ph idx="1"/>
          </p:nvPr>
        </p:nvSpPr>
        <p:spPr>
          <a:xfrm>
            <a:off x="107504" y="1268760"/>
            <a:ext cx="8856984" cy="525658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fr-FR" sz="1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Contractuels admissibles</a:t>
            </a:r>
            <a:r>
              <a:rPr lang="fr-FR" sz="1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endParaRPr lang="fr-FR" sz="1200" dirty="0"/>
          </a:p>
          <a:p>
            <a:pPr marL="108000" indent="-108000" algn="just" defTabSz="540000">
              <a:lnSpc>
                <a:spcPct val="170000"/>
              </a:lnSpc>
              <a:spcBef>
                <a:spcPts val="100"/>
              </a:spcBef>
              <a:buFont typeface="Arial" charset="0"/>
              <a:buChar char="•"/>
            </a:pPr>
            <a:r>
              <a:rPr lang="fr-FR" sz="1400" dirty="0"/>
              <a:t>Malgré la volonté d’anticiper au mieux  par </a:t>
            </a:r>
            <a:r>
              <a:rPr lang="fr-FR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l’implantation précoce </a:t>
            </a:r>
            <a:r>
              <a:rPr lang="fr-FR" sz="1400" dirty="0"/>
              <a:t>des supports dans les TRMD et la meilleure </a:t>
            </a:r>
            <a:r>
              <a:rPr lang="fr-FR" sz="1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connaissance possible des profils </a:t>
            </a:r>
            <a:r>
              <a:rPr lang="fr-FR" sz="1400" dirty="0"/>
              <a:t>des futurs contractuels admissibles (</a:t>
            </a:r>
            <a:r>
              <a:rPr lang="fr-FR" sz="1400" dirty="0" err="1"/>
              <a:t>cf</a:t>
            </a:r>
            <a:r>
              <a:rPr lang="fr-FR" sz="1400" dirty="0"/>
              <a:t> </a:t>
            </a:r>
            <a:r>
              <a:rPr lang="fr-FR" sz="1400" dirty="0" err="1"/>
              <a:t>Oriané</a:t>
            </a:r>
            <a:r>
              <a:rPr lang="fr-FR" sz="1400" dirty="0"/>
              <a:t>), il est important de prendre conscience que les </a:t>
            </a:r>
            <a:r>
              <a:rPr lang="fr-FR" sz="1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TRMD seront sensiblement modifiés dans </a:t>
            </a:r>
            <a:r>
              <a:rPr lang="fr-FR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bon nombre d’établissements </a:t>
            </a:r>
            <a:r>
              <a:rPr lang="fr-FR" sz="1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avec pour conséquence une certaine instabilité </a:t>
            </a:r>
            <a:r>
              <a:rPr lang="fr-FR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dans les prévisions de services</a:t>
            </a:r>
            <a:r>
              <a:rPr lang="fr-FR" sz="1400" dirty="0" smtClean="0"/>
              <a:t>:</a:t>
            </a:r>
          </a:p>
          <a:p>
            <a:pPr marL="360000" lvl="2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1050" dirty="0" smtClean="0"/>
              <a:t>Nb </a:t>
            </a:r>
            <a:r>
              <a:rPr lang="fr-FR" sz="1050" dirty="0"/>
              <a:t>de supports actuellement inférieurs aux capacités d’accueil théoriques </a:t>
            </a:r>
            <a:r>
              <a:rPr lang="fr-FR" sz="1050" dirty="0">
                <a:sym typeface="Wingdings" pitchFamily="2" charset="2"/>
              </a:rPr>
              <a:t> implantations supplémentaires après le 15 juillet? Rappel: les contractuels admissibles  M1 sont étudiants  contraintes emploi du temps (les </a:t>
            </a:r>
            <a:r>
              <a:rPr lang="fr-FR" sz="1050" dirty="0" smtClean="0">
                <a:sym typeface="Wingdings" pitchFamily="2" charset="2"/>
              </a:rPr>
              <a:t>contractuels </a:t>
            </a:r>
            <a:r>
              <a:rPr lang="fr-FR" sz="1050" dirty="0">
                <a:sym typeface="Wingdings" pitchFamily="2" charset="2"/>
              </a:rPr>
              <a:t>admissibles M1 sont étudiants </a:t>
            </a:r>
            <a:r>
              <a:rPr lang="fr-FR" sz="1050" dirty="0" smtClean="0">
                <a:sym typeface="Wingdings" pitchFamily="2" charset="2"/>
              </a:rPr>
              <a:t>le lundi après midi, la mardi</a:t>
            </a:r>
            <a:r>
              <a:rPr lang="fr-FR" sz="1050" dirty="0">
                <a:sym typeface="Wingdings" pitchFamily="2" charset="2"/>
              </a:rPr>
              <a:t>, le mercredi et le jeudi </a:t>
            </a:r>
            <a:r>
              <a:rPr lang="fr-FR" sz="1050" dirty="0" smtClean="0">
                <a:sym typeface="Wingdings" pitchFamily="2" charset="2"/>
              </a:rPr>
              <a:t>matin et par conséquent l’alternance en EPLE pourra s’effectuer le lundi matin, le jeudi après midi, le vendredi et le samedi matin )</a:t>
            </a:r>
          </a:p>
          <a:p>
            <a:pPr marL="252000" lvl="2" indent="0" algn="just" defTabSz="540000">
              <a:lnSpc>
                <a:spcPct val="150000"/>
              </a:lnSpc>
              <a:spcBef>
                <a:spcPts val="100"/>
              </a:spcBef>
              <a:buNone/>
            </a:pPr>
            <a:endParaRPr lang="fr-FR" sz="1050" dirty="0" smtClean="0">
              <a:sym typeface="Wingdings" pitchFamily="2" charset="2"/>
            </a:endParaRPr>
          </a:p>
          <a:p>
            <a:pPr marL="360000" lvl="2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1050" dirty="0" smtClean="0">
                <a:sym typeface="Wingdings" pitchFamily="2" charset="2"/>
              </a:rPr>
              <a:t>probables </a:t>
            </a:r>
            <a:r>
              <a:rPr lang="fr-FR" sz="1050" dirty="0">
                <a:sym typeface="Wingdings" pitchFamily="2" charset="2"/>
              </a:rPr>
              <a:t>modifications qui peuvent impacter les </a:t>
            </a:r>
            <a:r>
              <a:rPr lang="fr-FR" sz="1050" dirty="0" smtClean="0">
                <a:sym typeface="Wingdings" pitchFamily="2" charset="2"/>
              </a:rPr>
              <a:t>prévisions de services des </a:t>
            </a:r>
            <a:r>
              <a:rPr lang="fr-FR" sz="1050" dirty="0">
                <a:sym typeface="Wingdings" pitchFamily="2" charset="2"/>
              </a:rPr>
              <a:t>EPLE. Exemples:</a:t>
            </a:r>
          </a:p>
          <a:p>
            <a:pPr marL="720000" lvl="4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900" dirty="0" smtClean="0">
                <a:sym typeface="Wingdings" pitchFamily="2" charset="2"/>
              </a:rPr>
              <a:t>plus </a:t>
            </a:r>
            <a:r>
              <a:rPr lang="fr-FR" sz="900" dirty="0">
                <a:sym typeface="Wingdings" pitchFamily="2" charset="2"/>
              </a:rPr>
              <a:t>de M2 admissibles que de M1 pourrait conduire à regrouper 2 supports M1 à 6h pour créer un support à 12h pour un M2, peut-être dans des établissements où il n’était initialement pas prévu de contractuels admissibles</a:t>
            </a:r>
            <a:r>
              <a:rPr lang="fr-FR" sz="900" dirty="0" smtClean="0">
                <a:sym typeface="Wingdings" pitchFamily="2" charset="2"/>
              </a:rPr>
              <a:t>. Les M2 ne connaîtront pas la même alternance que les M1, mais ils devront néanmoins se préparer aux épreuves d’admission de juin 2014</a:t>
            </a:r>
          </a:p>
          <a:p>
            <a:pPr marL="612000" lvl="4" indent="0" algn="just" defTabSz="540000">
              <a:lnSpc>
                <a:spcPct val="150000"/>
              </a:lnSpc>
              <a:spcBef>
                <a:spcPts val="100"/>
              </a:spcBef>
              <a:buNone/>
            </a:pPr>
            <a:endParaRPr lang="fr-FR" sz="900" dirty="0">
              <a:sym typeface="Wingdings" pitchFamily="2" charset="2"/>
            </a:endParaRPr>
          </a:p>
          <a:p>
            <a:pPr marL="720000" lvl="4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900" dirty="0">
                <a:sym typeface="Wingdings" pitchFamily="2" charset="2"/>
              </a:rPr>
              <a:t>certains supports FSTG non pourvus pourraient permettre l’accueil d’un ou plusieurs contractuels admissibles et vice </a:t>
            </a:r>
            <a:r>
              <a:rPr lang="fr-FR" sz="900" dirty="0" smtClean="0">
                <a:sym typeface="Wingdings" pitchFamily="2" charset="2"/>
              </a:rPr>
              <a:t>versa</a:t>
            </a:r>
          </a:p>
          <a:p>
            <a:pPr marL="720000" lvl="4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endParaRPr lang="fr-FR" sz="900" dirty="0" smtClean="0">
              <a:sym typeface="Wingdings" pitchFamily="2" charset="2"/>
            </a:endParaRPr>
          </a:p>
          <a:p>
            <a:pPr marL="720000" lvl="4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900" dirty="0">
                <a:sym typeface="Wingdings" pitchFamily="2" charset="2"/>
              </a:rPr>
              <a:t> </a:t>
            </a:r>
            <a:r>
              <a:rPr lang="fr-FR" sz="900" dirty="0" smtClean="0">
                <a:sym typeface="Wingdings" pitchFamily="2" charset="2"/>
              </a:rPr>
              <a:t>les TZR seront affectés simultanément fin juillet,</a:t>
            </a:r>
          </a:p>
          <a:p>
            <a:pPr marL="612000" lvl="4" indent="0" algn="just" defTabSz="540000">
              <a:lnSpc>
                <a:spcPct val="150000"/>
              </a:lnSpc>
              <a:spcBef>
                <a:spcPts val="100"/>
              </a:spcBef>
              <a:buNone/>
            </a:pPr>
            <a:endParaRPr lang="fr-FR" sz="900" dirty="0" smtClean="0">
              <a:sym typeface="Wingdings" pitchFamily="2" charset="2"/>
            </a:endParaRPr>
          </a:p>
          <a:p>
            <a:pPr marL="360000" lvl="1" indent="-108000" algn="just" defTabSz="540000">
              <a:lnSpc>
                <a:spcPct val="150000"/>
              </a:lnSpc>
              <a:spcBef>
                <a:spcPts val="100"/>
              </a:spcBef>
              <a:buFont typeface="Wingdings" pitchFamily="2" charset="2"/>
              <a:buChar char="ü"/>
            </a:pPr>
            <a:r>
              <a:rPr lang="fr-FR" sz="1200" dirty="0" smtClean="0">
                <a:sym typeface="Wingdings" pitchFamily="2" charset="2"/>
              </a:rPr>
              <a:t>Prévoir </a:t>
            </a:r>
            <a:r>
              <a:rPr lang="fr-FR" sz="1200" dirty="0">
                <a:sym typeface="Wingdings" pitchFamily="2" charset="2"/>
              </a:rPr>
              <a:t>une certaine </a:t>
            </a:r>
            <a:r>
              <a:rPr lang="fr-FR" sz="1200" dirty="0" smtClean="0">
                <a:sym typeface="Wingdings" pitchFamily="2" charset="2"/>
              </a:rPr>
              <a:t>souplesse avec </a:t>
            </a:r>
            <a:r>
              <a:rPr lang="fr-FR" sz="1200" dirty="0">
                <a:sym typeface="Wingdings" pitchFamily="2" charset="2"/>
              </a:rPr>
              <a:t>les </a:t>
            </a:r>
            <a:r>
              <a:rPr lang="fr-FR" sz="1200" dirty="0" smtClean="0">
                <a:sym typeface="Wingdings" pitchFamily="2" charset="2"/>
              </a:rPr>
              <a:t>HSA</a:t>
            </a:r>
            <a:endParaRPr lang="fr-FR" sz="12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44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solidFill>
                  <a:schemeClr val="bg2">
                    <a:lumMod val="75000"/>
                  </a:schemeClr>
                </a:solidFill>
              </a:rPr>
              <a:t>4. Rappel </a:t>
            </a:r>
            <a:r>
              <a:rPr lang="fr-FR" sz="3100" dirty="0">
                <a:solidFill>
                  <a:schemeClr val="bg2">
                    <a:lumMod val="75000"/>
                  </a:schemeClr>
                </a:solidFill>
              </a:rPr>
              <a:t>des points d’alerte dans le calendrier et divers points </a:t>
            </a:r>
            <a:r>
              <a:rPr lang="fr-FR" sz="3100" dirty="0" smtClean="0">
                <a:solidFill>
                  <a:schemeClr val="bg2">
                    <a:lumMod val="75000"/>
                  </a:schemeClr>
                </a:solidFill>
              </a:rPr>
              <a:t>techniques (2)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1" algn="just">
              <a:lnSpc>
                <a:spcPct val="170000"/>
              </a:lnSpc>
              <a:buFont typeface="Arial" charset="0"/>
              <a:buChar char="•"/>
            </a:pPr>
            <a:r>
              <a:rPr lang="fr-F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Aspects techniques et statutaires: </a:t>
            </a:r>
          </a:p>
          <a:p>
            <a:pPr lvl="2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Circulaire n°2013-079 du 23/05/2013</a:t>
            </a:r>
          </a:p>
          <a:p>
            <a:pPr lvl="2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Les contractuels admissibles </a:t>
            </a:r>
            <a:r>
              <a:rPr lang="fr-FR" dirty="0"/>
              <a:t>(support CAD2 dans EPP) exercent 1/3 temps de </a:t>
            </a:r>
            <a:r>
              <a:rPr lang="fr-FR" dirty="0" smtClean="0"/>
              <a:t>service rémunéré 854€. </a:t>
            </a:r>
          </a:p>
          <a:p>
            <a:pPr lvl="4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ORS de 6h pour un professeur certifié et un PLP</a:t>
            </a:r>
          </a:p>
          <a:p>
            <a:pPr lvl="4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ORS de  7h pour un professeur d’EPS (6h d’enseignement et </a:t>
            </a:r>
            <a:r>
              <a:rPr lang="fr-FR" smtClean="0"/>
              <a:t>3h d’AS </a:t>
            </a:r>
            <a:r>
              <a:rPr lang="fr-FR" dirty="0" smtClean="0"/>
              <a:t>pendant 1 trimestre)</a:t>
            </a:r>
          </a:p>
          <a:p>
            <a:pPr lvl="4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Ces ORS sont ajustables de plus ou moins 1h pour s’adapter aux grilles horaires des classes et disciplines – un ajustement de 1h sera matérialisé par une affectation sur un support CTA2 de 1h en complément du support CAD2 </a:t>
            </a:r>
            <a:endParaRPr lang="fr-FR" dirty="0"/>
          </a:p>
          <a:p>
            <a:pPr lvl="2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/>
              <a:t>Les M2 (support </a:t>
            </a:r>
            <a:r>
              <a:rPr lang="fr-FR" dirty="0" smtClean="0"/>
              <a:t>EPP CAD2 + CTA2 si le temps de travail est supérieur au 1/3 temps): contrat à temps incomplet a minima d’1/3 de service, un temps complet ne pourra être exceptionnellement proposé qu’avec l’accord de l’intéressé et dans la mesure où le service est compatible avec le suivi des actions de formation offertes à l’agent</a:t>
            </a:r>
            <a:endParaRPr lang="fr-FR" dirty="0"/>
          </a:p>
          <a:p>
            <a:pPr lvl="2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/>
              <a:t>Il ne peut leur être confié de l’accompagnement </a:t>
            </a:r>
            <a:r>
              <a:rPr lang="fr-FR" dirty="0" smtClean="0"/>
              <a:t>éducatif, ni d’HSA</a:t>
            </a:r>
          </a:p>
          <a:p>
            <a:pPr lvl="2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fr-FR" dirty="0" smtClean="0"/>
              <a:t>L’accompagnement des contractuels admissibles fera l’objet d’une attention particulière. Les contractuels admissibles du 2</a:t>
            </a:r>
            <a:r>
              <a:rPr lang="fr-FR" baseline="30000" dirty="0" smtClean="0"/>
              <a:t>nd</a:t>
            </a:r>
            <a:r>
              <a:rPr lang="fr-FR" dirty="0" smtClean="0"/>
              <a:t> degré seront accueillis par le recteur  le 30 août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088835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669</Words>
  <Application>Microsoft Office PowerPoint</Application>
  <PresentationFormat>Affichage à l'écran (4:3)</PresentationFormat>
  <Paragraphs>71</Paragraphs>
  <Slides>7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9" baseType="lpstr">
      <vt:lpstr>Thème Office</vt:lpstr>
      <vt:lpstr>Feuille de calcul</vt:lpstr>
      <vt:lpstr>Préparation de la rentrée 2013 dans le 2nd degré</vt:lpstr>
      <vt:lpstr>1. Calendrier des opérations de gestion</vt:lpstr>
      <vt:lpstr>2. les contractuels admissibles 2013-2</vt:lpstr>
      <vt:lpstr>Diapositive 4</vt:lpstr>
      <vt:lpstr>3. Les stagiaires 2013-1</vt:lpstr>
      <vt:lpstr>4. Rappel des points d’alerte dans le calendrier et divers points techniques (1)</vt:lpstr>
      <vt:lpstr>4. Rappel des points d’alerte dans le calendrier et divers points techniques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Marie-Laure Jeannin</dc:creator>
  <cp:lastModifiedBy>adjointclos</cp:lastModifiedBy>
  <cp:revision>69</cp:revision>
  <cp:lastPrinted>2013-06-10T13:42:25Z</cp:lastPrinted>
  <dcterms:created xsi:type="dcterms:W3CDTF">2013-06-06T13:04:21Z</dcterms:created>
  <dcterms:modified xsi:type="dcterms:W3CDTF">2013-06-27T19:44:31Z</dcterms:modified>
</cp:coreProperties>
</file>